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6858000" cy="9144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494" autoAdjust="0"/>
    <p:restoredTop sz="86437" autoAdjust="0"/>
  </p:normalViewPr>
  <p:slideViewPr>
    <p:cSldViewPr>
      <p:cViewPr>
        <p:scale>
          <a:sx n="91" d="100"/>
          <a:sy n="91" d="100"/>
        </p:scale>
        <p:origin x="1794" y="-2190"/>
      </p:cViewPr>
      <p:guideLst>
        <p:guide orient="horz" pos="1519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22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87F320-4677-4106-A361-16BABA76EB36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3008D7-A611-46D4-AAAB-B2A0FE53DA0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978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FF2F5-1568-4F53-A655-8C7270080B89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FD6CB-187E-42DF-AFFD-5A1C3D85A2D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D40B-B119-4457-98D7-499090A8DB0F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305C9-AC1A-4C7E-A2A9-32960BB7CAA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E6AA5-F25C-4E1E-8C94-BA2D18992D4F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4FE97-20C2-48AD-9144-4772B15AB74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FC510-D958-46F3-8772-547AA85F83AA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16B88-5539-426D-9F7F-E96CF8F4826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19DFF-FE6B-47D8-9BC9-8FE319C84345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3500A-F3E3-4DD7-BC0B-C9BB122699A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F3D7B-6FA1-4EE9-B563-336CF579AE5B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2FD12-BB7C-4C30-8962-6FAB43A2070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76CB5-8CCE-4A2B-8816-D3F939AE4389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BD065-2CF0-4C9F-A00C-A792F361AC6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836CB-35BF-4462-A1A0-AF22D04419DA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AD805-E4F1-4611-AD51-C4350D0B552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1C320-824F-44F6-BB5C-9B4A1573160E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FD6A9-153C-4C3B-A0F0-0FDC3E70EA4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DF3C1-9BBE-4989-8CDF-30D6FBBC9ED1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F3A4-174E-482D-AEE8-E5AE9FC2A51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53A47-DC10-4B24-A1CB-455BBB6B74A5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4C67E-6645-4266-A310-71324A3FDDE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10E971-93DA-4EBD-AE42-E751941FFA7B}" type="datetimeFigureOut">
              <a:rPr lang="es-MX"/>
              <a:pPr>
                <a:defRPr/>
              </a:pPr>
              <a:t>12/10/2018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A47ED7-8858-4C85-92DC-7C2CB7569FE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AutoShape 108"/>
          <p:cNvSpPr>
            <a:spLocks noChangeArrowheads="1"/>
          </p:cNvSpPr>
          <p:nvPr/>
        </p:nvSpPr>
        <p:spPr bwMode="auto">
          <a:xfrm>
            <a:off x="2060848" y="3563888"/>
            <a:ext cx="1008062" cy="612775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21" name="AutoShape 144"/>
          <p:cNvSpPr>
            <a:spLocks noChangeArrowheads="1"/>
          </p:cNvSpPr>
          <p:nvPr/>
        </p:nvSpPr>
        <p:spPr bwMode="auto">
          <a:xfrm>
            <a:off x="4689140" y="3707197"/>
            <a:ext cx="1008063" cy="612775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22" name="AutoShape 144"/>
          <p:cNvSpPr>
            <a:spLocks noChangeArrowheads="1"/>
          </p:cNvSpPr>
          <p:nvPr/>
        </p:nvSpPr>
        <p:spPr bwMode="auto">
          <a:xfrm>
            <a:off x="4689140" y="2879105"/>
            <a:ext cx="1008063" cy="612775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23" name="AutoShape 144"/>
          <p:cNvSpPr>
            <a:spLocks noChangeArrowheads="1"/>
          </p:cNvSpPr>
          <p:nvPr/>
        </p:nvSpPr>
        <p:spPr bwMode="auto">
          <a:xfrm>
            <a:off x="2060898" y="7170161"/>
            <a:ext cx="1008062" cy="612775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24" name="AutoShape 108"/>
          <p:cNvSpPr>
            <a:spLocks noChangeArrowheads="1"/>
          </p:cNvSpPr>
          <p:nvPr/>
        </p:nvSpPr>
        <p:spPr bwMode="auto">
          <a:xfrm>
            <a:off x="4689190" y="5077246"/>
            <a:ext cx="1008062" cy="612775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25" name="AutoShape 108"/>
          <p:cNvSpPr>
            <a:spLocks noChangeArrowheads="1"/>
          </p:cNvSpPr>
          <p:nvPr/>
        </p:nvSpPr>
        <p:spPr bwMode="auto">
          <a:xfrm>
            <a:off x="2060898" y="4488185"/>
            <a:ext cx="1008062" cy="612775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27" name="AutoShape 69"/>
          <p:cNvSpPr>
            <a:spLocks noChangeArrowheads="1"/>
          </p:cNvSpPr>
          <p:nvPr/>
        </p:nvSpPr>
        <p:spPr bwMode="auto">
          <a:xfrm>
            <a:off x="4219947" y="2627734"/>
            <a:ext cx="1000125" cy="5905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28" name="AutoShape 69"/>
          <p:cNvSpPr>
            <a:spLocks noChangeArrowheads="1"/>
          </p:cNvSpPr>
          <p:nvPr/>
        </p:nvSpPr>
        <p:spPr bwMode="auto">
          <a:xfrm>
            <a:off x="4041068" y="3564359"/>
            <a:ext cx="1296988" cy="503237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29" name="Rectangle 3"/>
          <p:cNvSpPr>
            <a:spLocks noChangeArrowheads="1"/>
          </p:cNvSpPr>
          <p:nvPr/>
        </p:nvSpPr>
        <p:spPr bwMode="auto">
          <a:xfrm>
            <a:off x="215900" y="1349375"/>
            <a:ext cx="6438900" cy="466725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MX" altLang="es-MX" sz="1200" b="1"/>
              <a:t>Proceso</a:t>
            </a:r>
            <a:endParaRPr lang="es-ES" altLang="es-MX" sz="1200" b="1"/>
          </a:p>
        </p:txBody>
      </p:sp>
      <p:sp>
        <p:nvSpPr>
          <p:cNvPr id="30730" name="Rectangle 6"/>
          <p:cNvSpPr>
            <a:spLocks noChangeArrowheads="1"/>
          </p:cNvSpPr>
          <p:nvPr/>
        </p:nvSpPr>
        <p:spPr bwMode="auto">
          <a:xfrm flipH="1">
            <a:off x="2438400" y="8255000"/>
            <a:ext cx="2057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1" name="Rectangle 7"/>
          <p:cNvSpPr>
            <a:spLocks noChangeArrowheads="1"/>
          </p:cNvSpPr>
          <p:nvPr/>
        </p:nvSpPr>
        <p:spPr bwMode="auto">
          <a:xfrm flipH="1">
            <a:off x="215900" y="8255000"/>
            <a:ext cx="22225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2" name="Rectangle 8"/>
          <p:cNvSpPr>
            <a:spLocks noChangeArrowheads="1"/>
          </p:cNvSpPr>
          <p:nvPr/>
        </p:nvSpPr>
        <p:spPr bwMode="auto">
          <a:xfrm flipH="1">
            <a:off x="4495800" y="8255000"/>
            <a:ext cx="2159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5" name="Text Box 11"/>
          <p:cNvSpPr txBox="1">
            <a:spLocks noChangeArrowheads="1"/>
          </p:cNvSpPr>
          <p:nvPr/>
        </p:nvSpPr>
        <p:spPr bwMode="auto">
          <a:xfrm>
            <a:off x="5257800" y="8280400"/>
            <a:ext cx="59984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 altLang="es-MX" sz="800" b="1" dirty="0"/>
              <a:t>Autorizó</a:t>
            </a:r>
            <a:endParaRPr lang="es-ES" altLang="es-MX" sz="800" b="1" dirty="0"/>
          </a:p>
        </p:txBody>
      </p:sp>
      <p:sp>
        <p:nvSpPr>
          <p:cNvPr id="30736" name="Line 12"/>
          <p:cNvSpPr>
            <a:spLocks noChangeShapeType="1"/>
          </p:cNvSpPr>
          <p:nvPr/>
        </p:nvSpPr>
        <p:spPr bwMode="auto">
          <a:xfrm>
            <a:off x="180975" y="1228725"/>
            <a:ext cx="6507163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37" name="Line 18"/>
          <p:cNvSpPr>
            <a:spLocks noChangeShapeType="1"/>
          </p:cNvSpPr>
          <p:nvPr/>
        </p:nvSpPr>
        <p:spPr bwMode="auto">
          <a:xfrm>
            <a:off x="215900" y="1790700"/>
            <a:ext cx="0" cy="655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38" name="Line 19"/>
          <p:cNvSpPr>
            <a:spLocks noChangeShapeType="1"/>
          </p:cNvSpPr>
          <p:nvPr/>
        </p:nvSpPr>
        <p:spPr bwMode="auto">
          <a:xfrm>
            <a:off x="6654800" y="1358900"/>
            <a:ext cx="0" cy="697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39" name="AutoShape 67"/>
          <p:cNvSpPr>
            <a:spLocks noChangeArrowheads="1"/>
          </p:cNvSpPr>
          <p:nvPr/>
        </p:nvSpPr>
        <p:spPr bwMode="auto">
          <a:xfrm>
            <a:off x="4077072" y="4968168"/>
            <a:ext cx="1295400" cy="360363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40" name="Rectangle 43"/>
          <p:cNvSpPr>
            <a:spLocks noChangeArrowheads="1"/>
          </p:cNvSpPr>
          <p:nvPr/>
        </p:nvSpPr>
        <p:spPr bwMode="auto">
          <a:xfrm>
            <a:off x="4077072" y="5072050"/>
            <a:ext cx="14398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 altLang="es-MX" sz="600" dirty="0"/>
              <a:t>Revisan de manera colegiada </a:t>
            </a:r>
          </a:p>
        </p:txBody>
      </p:sp>
      <p:sp>
        <p:nvSpPr>
          <p:cNvPr id="30741" name="AutoShape 57"/>
          <p:cNvSpPr>
            <a:spLocks noChangeArrowheads="1"/>
          </p:cNvSpPr>
          <p:nvPr/>
        </p:nvSpPr>
        <p:spPr bwMode="auto">
          <a:xfrm>
            <a:off x="4580310" y="2200696"/>
            <a:ext cx="236537" cy="211138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42" name="Text Box 58"/>
          <p:cNvSpPr txBox="1">
            <a:spLocks noChangeArrowheads="1"/>
          </p:cNvSpPr>
          <p:nvPr/>
        </p:nvSpPr>
        <p:spPr bwMode="auto">
          <a:xfrm>
            <a:off x="4585072" y="2205459"/>
            <a:ext cx="2349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700" b="1" dirty="0"/>
              <a:t>1</a:t>
            </a:r>
          </a:p>
        </p:txBody>
      </p:sp>
      <p:sp>
        <p:nvSpPr>
          <p:cNvPr id="30743" name="AutoShape 80"/>
          <p:cNvSpPr>
            <a:spLocks noChangeArrowheads="1"/>
          </p:cNvSpPr>
          <p:nvPr/>
        </p:nvSpPr>
        <p:spPr bwMode="auto">
          <a:xfrm>
            <a:off x="4041068" y="4356521"/>
            <a:ext cx="1295400" cy="4318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44" name="Text Box 81"/>
          <p:cNvSpPr txBox="1">
            <a:spLocks noChangeArrowheads="1"/>
          </p:cNvSpPr>
          <p:nvPr/>
        </p:nvSpPr>
        <p:spPr bwMode="auto">
          <a:xfrm>
            <a:off x="4113076" y="4356100"/>
            <a:ext cx="11176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MX" altLang="es-MX" sz="600" b="1" dirty="0"/>
              <a:t>Directora general, orientador escolar, analista social y responsable académico</a:t>
            </a:r>
            <a:endParaRPr lang="es-ES" altLang="es-MX" sz="600" b="1" dirty="0"/>
          </a:p>
        </p:txBody>
      </p:sp>
      <p:sp>
        <p:nvSpPr>
          <p:cNvPr id="30745" name="Line 88"/>
          <p:cNvSpPr>
            <a:spLocks noChangeShapeType="1"/>
          </p:cNvSpPr>
          <p:nvPr/>
        </p:nvSpPr>
        <p:spPr bwMode="auto">
          <a:xfrm>
            <a:off x="4689140" y="3379862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46" name="Line 101"/>
          <p:cNvSpPr>
            <a:spLocks noChangeShapeType="1"/>
          </p:cNvSpPr>
          <p:nvPr/>
        </p:nvSpPr>
        <p:spPr bwMode="auto">
          <a:xfrm>
            <a:off x="4689140" y="2424534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47" name="AutoShape 103"/>
          <p:cNvSpPr>
            <a:spLocks noChangeArrowheads="1"/>
          </p:cNvSpPr>
          <p:nvPr/>
        </p:nvSpPr>
        <p:spPr bwMode="auto">
          <a:xfrm>
            <a:off x="4473116" y="5868268"/>
            <a:ext cx="431800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48" name="Text Box 104"/>
          <p:cNvSpPr txBox="1">
            <a:spLocks noChangeArrowheads="1"/>
          </p:cNvSpPr>
          <p:nvPr/>
        </p:nvSpPr>
        <p:spPr bwMode="auto">
          <a:xfrm>
            <a:off x="4492414" y="5868268"/>
            <a:ext cx="4127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MX" sz="700"/>
              <a:t>Fin</a:t>
            </a:r>
          </a:p>
        </p:txBody>
      </p:sp>
      <p:sp>
        <p:nvSpPr>
          <p:cNvPr id="30749" name="Text Box 107"/>
          <p:cNvSpPr txBox="1">
            <a:spLocks noChangeArrowheads="1"/>
          </p:cNvSpPr>
          <p:nvPr/>
        </p:nvSpPr>
        <p:spPr bwMode="auto">
          <a:xfrm>
            <a:off x="4219947" y="2651522"/>
            <a:ext cx="10001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_tradnl" altLang="es-MX" sz="600" dirty="0" err="1">
                <a:ea typeface="Times New Roman" pitchFamily="18" charset="0"/>
                <a:cs typeface="Arial" charset="0"/>
              </a:rPr>
              <a:t>Not</a:t>
            </a:r>
            <a:r>
              <a:rPr lang="es-MX" altLang="es-MX" sz="600" dirty="0" err="1">
                <a:ea typeface="Times New Roman" pitchFamily="18" charset="0"/>
                <a:cs typeface="Arial" charset="0"/>
              </a:rPr>
              <a:t>ifica</a:t>
            </a:r>
            <a:r>
              <a:rPr lang="es-MX" altLang="es-MX" sz="600" dirty="0">
                <a:ea typeface="Times New Roman" pitchFamily="18" charset="0"/>
                <a:cs typeface="Arial" charset="0"/>
              </a:rPr>
              <a:t> a la unidad de orientación escolar por medio para que inicie lo correspondiente y la entrevista socia</a:t>
            </a:r>
            <a:endParaRPr lang="es-ES_tradnl" altLang="es-MX" sz="600" dirty="0">
              <a:ea typeface="Times New Roman" pitchFamily="18" charset="0"/>
              <a:cs typeface="Arial" charset="0"/>
            </a:endParaRPr>
          </a:p>
        </p:txBody>
      </p:sp>
      <p:sp>
        <p:nvSpPr>
          <p:cNvPr id="30750" name="Line 114"/>
          <p:cNvSpPr>
            <a:spLocks noChangeShapeType="1"/>
          </p:cNvSpPr>
          <p:nvPr/>
        </p:nvSpPr>
        <p:spPr bwMode="auto">
          <a:xfrm>
            <a:off x="4689140" y="4788321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210" name="Text Box 138"/>
          <p:cNvSpPr txBox="1">
            <a:spLocks noChangeArrowheads="1"/>
          </p:cNvSpPr>
          <p:nvPr/>
        </p:nvSpPr>
        <p:spPr bwMode="auto">
          <a:xfrm>
            <a:off x="2420938" y="250825"/>
            <a:ext cx="34210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Manual de  Procedimientos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INSTITUTO ESTATAL DE CIEGOS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Tramites de inscripción</a:t>
            </a:r>
          </a:p>
        </p:txBody>
      </p:sp>
      <p:sp>
        <p:nvSpPr>
          <p:cNvPr id="30752" name="Text Box 143"/>
          <p:cNvSpPr txBox="1">
            <a:spLocks noChangeArrowheads="1"/>
          </p:cNvSpPr>
          <p:nvPr/>
        </p:nvSpPr>
        <p:spPr bwMode="auto">
          <a:xfrm>
            <a:off x="4040224" y="3627760"/>
            <a:ext cx="133299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cs typeface="Times New Roman" pitchFamily="18" charset="0"/>
              </a:rPr>
              <a:t>Entrega a padres y tutores los lineamientos generales turno matutino</a:t>
            </a:r>
            <a:r>
              <a:rPr lang="es-MX" altLang="es-MX" sz="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0754" name="83 Rectángulo"/>
          <p:cNvSpPr>
            <a:spLocks noChangeArrowheads="1"/>
          </p:cNvSpPr>
          <p:nvPr/>
        </p:nvSpPr>
        <p:spPr bwMode="auto">
          <a:xfrm>
            <a:off x="2136974" y="7416316"/>
            <a:ext cx="7159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 eaLnBrk="0" hangingPunct="0"/>
            <a:r>
              <a:rPr lang="es-MX" altLang="es-MX" sz="600" dirty="0">
                <a:solidFill>
                  <a:srgbClr val="000000"/>
                </a:solidFill>
              </a:rPr>
              <a:t>IEC-UAS-01-04</a:t>
            </a:r>
          </a:p>
          <a:p>
            <a:pPr algn="just" eaLnBrk="0" hangingPunct="0"/>
            <a:endParaRPr lang="es-ES_tradnl" altLang="es-MX" sz="600" dirty="0">
              <a:solidFill>
                <a:srgbClr val="000000"/>
              </a:solidFill>
            </a:endParaRPr>
          </a:p>
        </p:txBody>
      </p:sp>
      <p:sp>
        <p:nvSpPr>
          <p:cNvPr id="30755" name="85 Rectángulo"/>
          <p:cNvSpPr>
            <a:spLocks noChangeArrowheads="1"/>
          </p:cNvSpPr>
          <p:nvPr/>
        </p:nvSpPr>
        <p:spPr bwMode="auto">
          <a:xfrm>
            <a:off x="2160848" y="3887924"/>
            <a:ext cx="800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700" dirty="0">
                <a:solidFill>
                  <a:srgbClr val="000000"/>
                </a:solidFill>
              </a:rPr>
              <a:t>IEC-UAS-01-01</a:t>
            </a:r>
            <a:endParaRPr lang="es-MX" altLang="es-MX" sz="2400" dirty="0">
              <a:latin typeface="Times New Roman" pitchFamily="18" charset="0"/>
            </a:endParaRPr>
          </a:p>
        </p:txBody>
      </p:sp>
      <p:sp>
        <p:nvSpPr>
          <p:cNvPr id="30756" name="AutoShape 69"/>
          <p:cNvSpPr>
            <a:spLocks noChangeArrowheads="1"/>
          </p:cNvSpPr>
          <p:nvPr/>
        </p:nvSpPr>
        <p:spPr bwMode="auto">
          <a:xfrm>
            <a:off x="1628800" y="3023828"/>
            <a:ext cx="1223962" cy="769938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57" name="AutoShape 69"/>
          <p:cNvSpPr>
            <a:spLocks noChangeArrowheads="1"/>
          </p:cNvSpPr>
          <p:nvPr/>
        </p:nvSpPr>
        <p:spPr bwMode="auto">
          <a:xfrm>
            <a:off x="1700857" y="4355976"/>
            <a:ext cx="1008063" cy="4318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58" name="Text Box 5"/>
          <p:cNvSpPr txBox="1">
            <a:spLocks noChangeArrowheads="1"/>
          </p:cNvSpPr>
          <p:nvPr/>
        </p:nvSpPr>
        <p:spPr bwMode="auto">
          <a:xfrm>
            <a:off x="1664804" y="4439791"/>
            <a:ext cx="1044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600" dirty="0">
                <a:cs typeface="Arial" charset="0"/>
              </a:rPr>
              <a:t>Revisa, firma y autoriza ficha de inscripción </a:t>
            </a:r>
          </a:p>
        </p:txBody>
      </p:sp>
      <p:sp>
        <p:nvSpPr>
          <p:cNvPr id="30759" name="AutoShape 34"/>
          <p:cNvSpPr>
            <a:spLocks noChangeArrowheads="1"/>
          </p:cNvSpPr>
          <p:nvPr/>
        </p:nvSpPr>
        <p:spPr bwMode="auto">
          <a:xfrm>
            <a:off x="1989088" y="2195736"/>
            <a:ext cx="431800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60" name="Text Box 35"/>
          <p:cNvSpPr txBox="1">
            <a:spLocks noChangeArrowheads="1"/>
          </p:cNvSpPr>
          <p:nvPr/>
        </p:nvSpPr>
        <p:spPr bwMode="auto">
          <a:xfrm>
            <a:off x="1989157" y="2195736"/>
            <a:ext cx="43173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MX" sz="700" dirty="0"/>
              <a:t>Inicio</a:t>
            </a:r>
          </a:p>
        </p:txBody>
      </p:sp>
      <p:sp>
        <p:nvSpPr>
          <p:cNvPr id="30761" name="AutoShape 67"/>
          <p:cNvSpPr>
            <a:spLocks noChangeArrowheads="1"/>
          </p:cNvSpPr>
          <p:nvPr/>
        </p:nvSpPr>
        <p:spPr bwMode="auto">
          <a:xfrm>
            <a:off x="1484784" y="5695739"/>
            <a:ext cx="1368425" cy="1008062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62" name="Rectangle 43"/>
          <p:cNvSpPr>
            <a:spLocks noChangeArrowheads="1"/>
          </p:cNvSpPr>
          <p:nvPr/>
        </p:nvSpPr>
        <p:spPr bwMode="auto">
          <a:xfrm>
            <a:off x="1556792" y="5724128"/>
            <a:ext cx="1223962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cs typeface="Times New Roman" pitchFamily="18" charset="0"/>
              </a:rPr>
              <a:t>Entrevista a los padres, tutores o personas responsables para llenar la solicitud de ingreso y de esta manera dar formalidad al probable ingreso del menor, abriendo el expediente que corresponda, en el caso de los menores de preescolar y primaria</a:t>
            </a:r>
          </a:p>
        </p:txBody>
      </p:sp>
      <p:sp>
        <p:nvSpPr>
          <p:cNvPr id="30763" name="Line 59"/>
          <p:cNvSpPr>
            <a:spLocks noChangeShapeType="1"/>
          </p:cNvSpPr>
          <p:nvPr/>
        </p:nvSpPr>
        <p:spPr bwMode="auto">
          <a:xfrm>
            <a:off x="2204864" y="2843808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64" name="AutoShape 80"/>
          <p:cNvSpPr>
            <a:spLocks noChangeArrowheads="1"/>
          </p:cNvSpPr>
          <p:nvPr/>
        </p:nvSpPr>
        <p:spPr bwMode="auto">
          <a:xfrm>
            <a:off x="1720416" y="2591780"/>
            <a:ext cx="952500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65" name="Text Box 81"/>
          <p:cNvSpPr txBox="1">
            <a:spLocks noChangeArrowheads="1"/>
          </p:cNvSpPr>
          <p:nvPr/>
        </p:nvSpPr>
        <p:spPr bwMode="auto">
          <a:xfrm>
            <a:off x="1745082" y="2627784"/>
            <a:ext cx="93968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ES" altLang="es-MX" sz="700" b="1" dirty="0"/>
              <a:t>Directora General</a:t>
            </a:r>
          </a:p>
        </p:txBody>
      </p:sp>
      <p:sp>
        <p:nvSpPr>
          <p:cNvPr id="30766" name="Line 88"/>
          <p:cNvSpPr>
            <a:spLocks noChangeShapeType="1"/>
          </p:cNvSpPr>
          <p:nvPr/>
        </p:nvSpPr>
        <p:spPr bwMode="auto">
          <a:xfrm>
            <a:off x="2204864" y="6692106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67" name="Line 89"/>
          <p:cNvSpPr>
            <a:spLocks noChangeShapeType="1"/>
          </p:cNvSpPr>
          <p:nvPr/>
        </p:nvSpPr>
        <p:spPr bwMode="auto">
          <a:xfrm>
            <a:off x="2204864" y="4175956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68" name="Line 90"/>
          <p:cNvSpPr>
            <a:spLocks noChangeShapeType="1"/>
          </p:cNvSpPr>
          <p:nvPr/>
        </p:nvSpPr>
        <p:spPr bwMode="auto">
          <a:xfrm>
            <a:off x="2204864" y="511206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69" name="Line 91"/>
          <p:cNvSpPr>
            <a:spLocks noChangeShapeType="1"/>
          </p:cNvSpPr>
          <p:nvPr/>
        </p:nvSpPr>
        <p:spPr bwMode="auto">
          <a:xfrm>
            <a:off x="2204864" y="554410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70" name="Line 92"/>
          <p:cNvSpPr>
            <a:spLocks noChangeShapeType="1"/>
          </p:cNvSpPr>
          <p:nvPr/>
        </p:nvSpPr>
        <p:spPr bwMode="auto">
          <a:xfrm>
            <a:off x="2204864" y="7782936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71" name="Line 94"/>
          <p:cNvSpPr>
            <a:spLocks noChangeShapeType="1"/>
          </p:cNvSpPr>
          <p:nvPr/>
        </p:nvSpPr>
        <p:spPr bwMode="auto">
          <a:xfrm>
            <a:off x="2204864" y="241176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dirty="0"/>
          </a:p>
        </p:txBody>
      </p:sp>
      <p:sp>
        <p:nvSpPr>
          <p:cNvPr id="30772" name="AutoShape 99"/>
          <p:cNvSpPr>
            <a:spLocks noChangeArrowheads="1"/>
          </p:cNvSpPr>
          <p:nvPr/>
        </p:nvSpPr>
        <p:spPr bwMode="auto">
          <a:xfrm>
            <a:off x="2096852" y="7961262"/>
            <a:ext cx="236537" cy="211138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73" name="Text Box 100"/>
          <p:cNvSpPr txBox="1">
            <a:spLocks noChangeArrowheads="1"/>
          </p:cNvSpPr>
          <p:nvPr/>
        </p:nvSpPr>
        <p:spPr bwMode="auto">
          <a:xfrm>
            <a:off x="2096852" y="7972375"/>
            <a:ext cx="2349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700" b="1" dirty="0"/>
              <a:t>1</a:t>
            </a:r>
          </a:p>
        </p:txBody>
      </p:sp>
      <p:sp>
        <p:nvSpPr>
          <p:cNvPr id="30774" name="Text Box 107"/>
          <p:cNvSpPr txBox="1">
            <a:spLocks noChangeArrowheads="1"/>
          </p:cNvSpPr>
          <p:nvPr/>
        </p:nvSpPr>
        <p:spPr bwMode="auto">
          <a:xfrm>
            <a:off x="1683511" y="3131840"/>
            <a:ext cx="1133421" cy="57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cs typeface="Times New Roman" pitchFamily="18" charset="0"/>
              </a:rPr>
              <a:t>Entrevista al padre o tutor de manera preliminar , así como adultos de talleres y se canaliza a la unidad de análisis social</a:t>
            </a:r>
          </a:p>
        </p:txBody>
      </p:sp>
      <p:sp>
        <p:nvSpPr>
          <p:cNvPr id="30775" name="AutoShape 112"/>
          <p:cNvSpPr>
            <a:spLocks noChangeArrowheads="1"/>
          </p:cNvSpPr>
          <p:nvPr/>
        </p:nvSpPr>
        <p:spPr bwMode="auto">
          <a:xfrm>
            <a:off x="1756420" y="5292080"/>
            <a:ext cx="952500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76" name="Text Box 113"/>
          <p:cNvSpPr txBox="1">
            <a:spLocks noChangeArrowheads="1"/>
          </p:cNvSpPr>
          <p:nvPr/>
        </p:nvSpPr>
        <p:spPr bwMode="auto">
          <a:xfrm>
            <a:off x="1772816" y="5308049"/>
            <a:ext cx="93531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altLang="es-MX" sz="700" b="1" dirty="0"/>
              <a:t>Analista Social</a:t>
            </a:r>
            <a:endParaRPr lang="es-ES" altLang="es-MX" sz="700" b="1" dirty="0"/>
          </a:p>
        </p:txBody>
      </p:sp>
      <p:sp>
        <p:nvSpPr>
          <p:cNvPr id="30777" name="Line 114"/>
          <p:cNvSpPr>
            <a:spLocks noChangeShapeType="1"/>
          </p:cNvSpPr>
          <p:nvPr/>
        </p:nvSpPr>
        <p:spPr bwMode="auto">
          <a:xfrm>
            <a:off x="4689140" y="4140621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dirty="0"/>
          </a:p>
        </p:txBody>
      </p:sp>
      <p:sp>
        <p:nvSpPr>
          <p:cNvPr id="30778" name="AutoShape 69"/>
          <p:cNvSpPr>
            <a:spLocks noChangeArrowheads="1"/>
          </p:cNvSpPr>
          <p:nvPr/>
        </p:nvSpPr>
        <p:spPr bwMode="auto">
          <a:xfrm>
            <a:off x="1700411" y="6877075"/>
            <a:ext cx="1152525" cy="503237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79" name="Line 59"/>
          <p:cNvSpPr>
            <a:spLocks noChangeShapeType="1"/>
          </p:cNvSpPr>
          <p:nvPr/>
        </p:nvSpPr>
        <p:spPr bwMode="auto">
          <a:xfrm>
            <a:off x="4689140" y="5651921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80" name="Text Box 107"/>
          <p:cNvSpPr txBox="1">
            <a:spLocks noChangeArrowheads="1"/>
          </p:cNvSpPr>
          <p:nvPr/>
        </p:nvSpPr>
        <p:spPr bwMode="auto">
          <a:xfrm>
            <a:off x="1756990" y="6876256"/>
            <a:ext cx="10239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cs typeface="Times New Roman" pitchFamily="18" charset="0"/>
              </a:rPr>
              <a:t>Lleva a cabo visita domiciliaria y la aplicación de estudio socio económico</a:t>
            </a:r>
          </a:p>
        </p:txBody>
      </p:sp>
      <p:sp>
        <p:nvSpPr>
          <p:cNvPr id="30781" name="85 Rectángulo"/>
          <p:cNvSpPr>
            <a:spLocks noChangeArrowheads="1"/>
          </p:cNvSpPr>
          <p:nvPr/>
        </p:nvSpPr>
        <p:spPr bwMode="auto">
          <a:xfrm>
            <a:off x="2125136" y="4824028"/>
            <a:ext cx="8001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</a:rPr>
              <a:t>IEC-UAS-01-02</a:t>
            </a:r>
            <a:endParaRPr lang="es-MX" altLang="es-MX" sz="2400" dirty="0">
              <a:latin typeface="Times New Roman" pitchFamily="18" charset="0"/>
            </a:endParaRPr>
          </a:p>
        </p:txBody>
      </p:sp>
      <p:sp>
        <p:nvSpPr>
          <p:cNvPr id="30782" name="85 Rectángulo"/>
          <p:cNvSpPr>
            <a:spLocks noChangeArrowheads="1"/>
          </p:cNvSpPr>
          <p:nvPr/>
        </p:nvSpPr>
        <p:spPr bwMode="auto">
          <a:xfrm>
            <a:off x="4653136" y="5436021"/>
            <a:ext cx="8001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700" dirty="0">
                <a:solidFill>
                  <a:srgbClr val="000000"/>
                </a:solidFill>
              </a:rPr>
              <a:t>IEC-UAS-01-01</a:t>
            </a:r>
            <a:endParaRPr lang="es-MX" altLang="es-MX" sz="2400" dirty="0">
              <a:latin typeface="Times New Roman" pitchFamily="18" charset="0"/>
            </a:endParaRPr>
          </a:p>
        </p:txBody>
      </p:sp>
      <p:sp>
        <p:nvSpPr>
          <p:cNvPr id="30783" name="83 Rectángulo"/>
          <p:cNvSpPr>
            <a:spLocks noChangeArrowheads="1"/>
          </p:cNvSpPr>
          <p:nvPr/>
        </p:nvSpPr>
        <p:spPr bwMode="auto">
          <a:xfrm>
            <a:off x="2136974" y="7524328"/>
            <a:ext cx="7159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 eaLnBrk="0" hangingPunct="0"/>
            <a:r>
              <a:rPr lang="es-MX" altLang="es-MX" sz="600" dirty="0">
                <a:solidFill>
                  <a:srgbClr val="000000"/>
                </a:solidFill>
              </a:rPr>
              <a:t>IEC-UAS-01-05</a:t>
            </a:r>
            <a:endParaRPr lang="es-ES_tradnl" altLang="es-MX" sz="600" dirty="0">
              <a:solidFill>
                <a:srgbClr val="000000"/>
              </a:solidFill>
            </a:endParaRPr>
          </a:p>
        </p:txBody>
      </p:sp>
      <p:sp>
        <p:nvSpPr>
          <p:cNvPr id="30784" name="83 Rectángulo"/>
          <p:cNvSpPr>
            <a:spLocks noChangeArrowheads="1"/>
          </p:cNvSpPr>
          <p:nvPr/>
        </p:nvSpPr>
        <p:spPr bwMode="auto">
          <a:xfrm>
            <a:off x="4679438" y="3239976"/>
            <a:ext cx="80663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 eaLnBrk="0" hangingPunct="0"/>
            <a:r>
              <a:rPr lang="es-MX" altLang="es-MX" sz="700" dirty="0">
                <a:solidFill>
                  <a:srgbClr val="000000"/>
                </a:solidFill>
              </a:rPr>
              <a:t>IEC-UAS-01-02</a:t>
            </a:r>
            <a:endParaRPr lang="es-ES_tradnl" altLang="es-MX" sz="700" dirty="0">
              <a:solidFill>
                <a:srgbClr val="000000"/>
              </a:solidFill>
            </a:endParaRPr>
          </a:p>
        </p:txBody>
      </p:sp>
      <p:sp>
        <p:nvSpPr>
          <p:cNvPr id="30785" name="83 Rectángulo"/>
          <p:cNvSpPr>
            <a:spLocks noChangeArrowheads="1"/>
          </p:cNvSpPr>
          <p:nvPr/>
        </p:nvSpPr>
        <p:spPr bwMode="auto">
          <a:xfrm>
            <a:off x="4679438" y="4067596"/>
            <a:ext cx="80663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 eaLnBrk="0" hangingPunct="0"/>
            <a:r>
              <a:rPr lang="es-MX" altLang="es-MX" sz="700" dirty="0">
                <a:solidFill>
                  <a:srgbClr val="000000"/>
                </a:solidFill>
              </a:rPr>
              <a:t>IEC-UAS-01-03</a:t>
            </a:r>
            <a:endParaRPr lang="es-ES_tradnl" altLang="es-MX" sz="700" dirty="0">
              <a:solidFill>
                <a:srgbClr val="000000"/>
              </a:solidFill>
            </a:endParaRPr>
          </a:p>
        </p:txBody>
      </p:sp>
      <p:pic>
        <p:nvPicPr>
          <p:cNvPr id="68" name="Imagen 67" descr="E:\LOGO INSTITUTO DE CIEGOS COLOR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6" t="18874" r="17802" b="44853"/>
          <a:stretch>
            <a:fillRect/>
          </a:stretch>
        </p:blipFill>
        <p:spPr bwMode="auto">
          <a:xfrm>
            <a:off x="526257" y="279130"/>
            <a:ext cx="1414462" cy="57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</TotalTime>
  <Words>158</Words>
  <Application>Microsoft Office PowerPoint</Application>
  <PresentationFormat>Presentación en pantalla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IEC</dc:creator>
  <cp:lastModifiedBy>IEC3</cp:lastModifiedBy>
  <cp:revision>76</cp:revision>
  <dcterms:created xsi:type="dcterms:W3CDTF">2015-03-04T17:32:23Z</dcterms:created>
  <dcterms:modified xsi:type="dcterms:W3CDTF">2018-10-12T17:08:14Z</dcterms:modified>
</cp:coreProperties>
</file>